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jpeg"/>
  <Override PartName="/ppt/media/image5.jpg" ContentType="image/jpeg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media/image6.jpg" ContentType="image/jpeg"/>
  <Override PartName="/ppt/media/image7.jpg" ContentType="image/jpeg"/>
  <Override PartName="/ppt/media/image8.jpg" ContentType="image/jpeg"/>
  <Override PartName="/ppt/media/image9.jpg" ContentType="image/jpeg"/>
  <Override PartName="/ppt/media/image10.jpg" ContentType="image/jpeg"/>
  <Override PartName="/ppt/media/image11.jpg" ContentType="image/jpeg"/>
  <Override PartName="/ppt/media/image12.jpg" ContentType="image/jpeg"/>
  <Override PartName="/ppt/media/image14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9" r:id="rId3"/>
    <p:sldId id="278" r:id="rId4"/>
    <p:sldId id="279" r:id="rId5"/>
    <p:sldId id="281" r:id="rId6"/>
    <p:sldId id="271" r:id="rId7"/>
    <p:sldId id="270" r:id="rId8"/>
    <p:sldId id="263" r:id="rId9"/>
    <p:sldId id="276" r:id="rId10"/>
    <p:sldId id="277" r:id="rId11"/>
    <p:sldId id="288" r:id="rId12"/>
    <p:sldId id="289" r:id="rId13"/>
    <p:sldId id="286" r:id="rId14"/>
    <p:sldId id="291" r:id="rId15"/>
    <p:sldId id="292" r:id="rId16"/>
    <p:sldId id="293" r:id="rId17"/>
    <p:sldId id="290" r:id="rId18"/>
    <p:sldId id="28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11A117-68AD-BE47-9212-919C54D29EBC}" type="doc">
      <dgm:prSet loTypeId="urn:microsoft.com/office/officeart/2005/8/layout/arrow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14FEC0-B649-7E48-B866-050FB459A1A4}">
      <dgm:prSet phldrT="[Text]" custT="1"/>
      <dgm:spPr/>
      <dgm:t>
        <a:bodyPr/>
        <a:lstStyle/>
        <a:p>
          <a:r>
            <a:rPr lang="en-US" sz="2000" dirty="0" err="1" smtClean="0"/>
            <a:t>Corrupción</a:t>
          </a:r>
          <a:endParaRPr lang="en-US" sz="2000" dirty="0"/>
        </a:p>
      </dgm:t>
    </dgm:pt>
    <dgm:pt modelId="{20D752E6-FE03-274B-9503-55239BFCD0E8}" type="parTrans" cxnId="{C66B63BC-A58F-8544-99DB-20617ADAB348}">
      <dgm:prSet/>
      <dgm:spPr/>
      <dgm:t>
        <a:bodyPr/>
        <a:lstStyle/>
        <a:p>
          <a:endParaRPr lang="en-US"/>
        </a:p>
      </dgm:t>
    </dgm:pt>
    <dgm:pt modelId="{13FCC28C-BCF4-614D-815E-C21F4416FC73}" type="sibTrans" cxnId="{C66B63BC-A58F-8544-99DB-20617ADAB348}">
      <dgm:prSet/>
      <dgm:spPr/>
      <dgm:t>
        <a:bodyPr/>
        <a:lstStyle/>
        <a:p>
          <a:endParaRPr lang="en-US"/>
        </a:p>
      </dgm:t>
    </dgm:pt>
    <dgm:pt modelId="{5AC1FE22-6A54-4C4A-B49A-EC059245A56A}">
      <dgm:prSet phldrT="[Text]"/>
      <dgm:spPr/>
      <dgm:t>
        <a:bodyPr/>
        <a:lstStyle/>
        <a:p>
          <a:r>
            <a:rPr lang="en-US" dirty="0" smtClean="0"/>
            <a:t>Derechos Humanos</a:t>
          </a:r>
          <a:endParaRPr lang="en-US" dirty="0"/>
        </a:p>
      </dgm:t>
    </dgm:pt>
    <dgm:pt modelId="{51995CCA-D96B-1E4A-AB75-AD36C26E8258}" type="parTrans" cxnId="{7B5D4773-AF81-7B42-8758-CA6DA144DC22}">
      <dgm:prSet/>
      <dgm:spPr/>
      <dgm:t>
        <a:bodyPr/>
        <a:lstStyle/>
        <a:p>
          <a:endParaRPr lang="en-US"/>
        </a:p>
      </dgm:t>
    </dgm:pt>
    <dgm:pt modelId="{2B14033E-8C56-1C4F-9CF0-47530D48E2BF}" type="sibTrans" cxnId="{7B5D4773-AF81-7B42-8758-CA6DA144DC22}">
      <dgm:prSet/>
      <dgm:spPr/>
      <dgm:t>
        <a:bodyPr/>
        <a:lstStyle/>
        <a:p>
          <a:endParaRPr lang="en-US"/>
        </a:p>
      </dgm:t>
    </dgm:pt>
    <dgm:pt modelId="{2439F431-C9AC-A243-9053-133D3D05CE16}" type="pres">
      <dgm:prSet presAssocID="{C311A117-68AD-BE47-9212-919C54D29EB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A04FC3-3C1C-0045-A3CE-98796EF6E2F9}" type="pres">
      <dgm:prSet presAssocID="{C311A117-68AD-BE47-9212-919C54D29EBC}" presName="divider" presStyleLbl="fgShp" presStyleIdx="0" presStyleCnt="1"/>
      <dgm:spPr/>
    </dgm:pt>
    <dgm:pt modelId="{F77A207B-C9CA-8442-BB0A-3FEC9551B513}" type="pres">
      <dgm:prSet presAssocID="{4A14FEC0-B649-7E48-B866-050FB459A1A4}" presName="downArrow" presStyleLbl="node1" presStyleIdx="0" presStyleCnt="2"/>
      <dgm:spPr/>
    </dgm:pt>
    <dgm:pt modelId="{5FF18113-6054-D74F-9CE7-3E2B35E669C4}" type="pres">
      <dgm:prSet presAssocID="{4A14FEC0-B649-7E48-B866-050FB459A1A4}" presName="downArrowText" presStyleLbl="revTx" presStyleIdx="0" presStyleCnt="2" custScaleX="1370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067F53-6F80-9D4E-B412-BA9CFBC3D096}" type="pres">
      <dgm:prSet presAssocID="{5AC1FE22-6A54-4C4A-B49A-EC059245A56A}" presName="upArrow" presStyleLbl="node1" presStyleIdx="1" presStyleCnt="2"/>
      <dgm:spPr/>
    </dgm:pt>
    <dgm:pt modelId="{4D0F3459-3571-E84C-8B38-FED349DBE042}" type="pres">
      <dgm:prSet presAssocID="{5AC1FE22-6A54-4C4A-B49A-EC059245A56A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5D4773-AF81-7B42-8758-CA6DA144DC22}" srcId="{C311A117-68AD-BE47-9212-919C54D29EBC}" destId="{5AC1FE22-6A54-4C4A-B49A-EC059245A56A}" srcOrd="1" destOrd="0" parTransId="{51995CCA-D96B-1E4A-AB75-AD36C26E8258}" sibTransId="{2B14033E-8C56-1C4F-9CF0-47530D48E2BF}"/>
    <dgm:cxn modelId="{C66B63BC-A58F-8544-99DB-20617ADAB348}" srcId="{C311A117-68AD-BE47-9212-919C54D29EBC}" destId="{4A14FEC0-B649-7E48-B866-050FB459A1A4}" srcOrd="0" destOrd="0" parTransId="{20D752E6-FE03-274B-9503-55239BFCD0E8}" sibTransId="{13FCC28C-BCF4-614D-815E-C21F4416FC73}"/>
    <dgm:cxn modelId="{B4748EDB-5CA7-D141-AA71-FDA444DC756B}" type="presOf" srcId="{5AC1FE22-6A54-4C4A-B49A-EC059245A56A}" destId="{4D0F3459-3571-E84C-8B38-FED349DBE042}" srcOrd="0" destOrd="0" presId="urn:microsoft.com/office/officeart/2005/8/layout/arrow3"/>
    <dgm:cxn modelId="{7377B4D5-4C4C-B04B-909A-2C37DFC83463}" type="presOf" srcId="{C311A117-68AD-BE47-9212-919C54D29EBC}" destId="{2439F431-C9AC-A243-9053-133D3D05CE16}" srcOrd="0" destOrd="0" presId="urn:microsoft.com/office/officeart/2005/8/layout/arrow3"/>
    <dgm:cxn modelId="{C35A8708-F4ED-544B-B58C-264CBE8E6E4D}" type="presOf" srcId="{4A14FEC0-B649-7E48-B866-050FB459A1A4}" destId="{5FF18113-6054-D74F-9CE7-3E2B35E669C4}" srcOrd="0" destOrd="0" presId="urn:microsoft.com/office/officeart/2005/8/layout/arrow3"/>
    <dgm:cxn modelId="{4EF8E6DE-2F61-9246-9CCA-47E579DCC703}" type="presParOf" srcId="{2439F431-C9AC-A243-9053-133D3D05CE16}" destId="{53A04FC3-3C1C-0045-A3CE-98796EF6E2F9}" srcOrd="0" destOrd="0" presId="urn:microsoft.com/office/officeart/2005/8/layout/arrow3"/>
    <dgm:cxn modelId="{2D03806A-2518-D245-A496-2309898E3A14}" type="presParOf" srcId="{2439F431-C9AC-A243-9053-133D3D05CE16}" destId="{F77A207B-C9CA-8442-BB0A-3FEC9551B513}" srcOrd="1" destOrd="0" presId="urn:microsoft.com/office/officeart/2005/8/layout/arrow3"/>
    <dgm:cxn modelId="{01006E31-B2EC-AD47-B9EA-70A94E7031B6}" type="presParOf" srcId="{2439F431-C9AC-A243-9053-133D3D05CE16}" destId="{5FF18113-6054-D74F-9CE7-3E2B35E669C4}" srcOrd="2" destOrd="0" presId="urn:microsoft.com/office/officeart/2005/8/layout/arrow3"/>
    <dgm:cxn modelId="{ACDD818B-D728-924A-BB93-9738CF3D1068}" type="presParOf" srcId="{2439F431-C9AC-A243-9053-133D3D05CE16}" destId="{72067F53-6F80-9D4E-B412-BA9CFBC3D096}" srcOrd="3" destOrd="0" presId="urn:microsoft.com/office/officeart/2005/8/layout/arrow3"/>
    <dgm:cxn modelId="{8CB29E8D-1A88-F949-B22A-B2D67AB61F6B}" type="presParOf" srcId="{2439F431-C9AC-A243-9053-133D3D05CE16}" destId="{4D0F3459-3571-E84C-8B38-FED349DBE042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73E2A5-23C4-4840-B57F-B8BD54D0AE3D}" type="doc">
      <dgm:prSet loTypeId="urn:microsoft.com/office/officeart/2005/8/layout/cycle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9E9521-1365-3C47-976A-A6C23F9E52D0}" type="pres">
      <dgm:prSet presAssocID="{0973E2A5-23C4-4840-B57F-B8BD54D0AE3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486E3344-B69E-6845-83DC-0C040617BD05}" type="presOf" srcId="{0973E2A5-23C4-4840-B57F-B8BD54D0AE3D}" destId="{F49E9521-1365-3C47-976A-A6C23F9E52D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6EC385-DF49-0648-8C44-3E19CE5E3C3C}" type="doc">
      <dgm:prSet loTypeId="urn:microsoft.com/office/officeart/2005/8/layout/cycle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1A9BCD-6C9B-8B44-9689-F06617DA5F8B}">
      <dgm:prSet phldrT="[Text]"/>
      <dgm:spPr/>
      <dgm:t>
        <a:bodyPr/>
        <a:lstStyle/>
        <a:p>
          <a:r>
            <a:rPr lang="en-US" dirty="0" err="1" smtClean="0"/>
            <a:t>Actos</a:t>
          </a:r>
          <a:r>
            <a:rPr lang="en-US" dirty="0" smtClean="0"/>
            <a:t>  de </a:t>
          </a:r>
          <a:r>
            <a:rPr lang="en-US" dirty="0" err="1" smtClean="0"/>
            <a:t>corrupción</a:t>
          </a:r>
          <a:endParaRPr lang="en-US" dirty="0"/>
        </a:p>
      </dgm:t>
    </dgm:pt>
    <dgm:pt modelId="{FC8380AF-EF3E-1B41-8A97-32E563035395}" type="parTrans" cxnId="{9431AFE4-20FD-E24E-BE8F-12BB8559DD2B}">
      <dgm:prSet/>
      <dgm:spPr/>
      <dgm:t>
        <a:bodyPr/>
        <a:lstStyle/>
        <a:p>
          <a:endParaRPr lang="en-US"/>
        </a:p>
      </dgm:t>
    </dgm:pt>
    <dgm:pt modelId="{6AEF571B-8995-3542-8B83-ABBA24C74C79}" type="sibTrans" cxnId="{9431AFE4-20FD-E24E-BE8F-12BB8559DD2B}">
      <dgm:prSet/>
      <dgm:spPr/>
      <dgm:t>
        <a:bodyPr/>
        <a:lstStyle/>
        <a:p>
          <a:endParaRPr lang="en-US"/>
        </a:p>
      </dgm:t>
    </dgm:pt>
    <dgm:pt modelId="{1E387B3D-01FC-D24D-8891-CD2F77D48439}">
      <dgm:prSet phldrT="[Text]"/>
      <dgm:spPr/>
      <dgm:t>
        <a:bodyPr/>
        <a:lstStyle/>
        <a:p>
          <a:r>
            <a:rPr lang="en-US" dirty="0" err="1" smtClean="0"/>
            <a:t>Violaciones</a:t>
          </a:r>
          <a:r>
            <a:rPr lang="en-US" dirty="0" smtClean="0"/>
            <a:t> de </a:t>
          </a:r>
          <a:r>
            <a:rPr lang="en-US" dirty="0" err="1" smtClean="0"/>
            <a:t>derechos</a:t>
          </a:r>
          <a:r>
            <a:rPr lang="en-US" dirty="0" smtClean="0"/>
            <a:t> </a:t>
          </a:r>
          <a:r>
            <a:rPr lang="en-US" dirty="0" err="1" smtClean="0"/>
            <a:t>humanos</a:t>
          </a:r>
          <a:endParaRPr lang="en-US" dirty="0"/>
        </a:p>
      </dgm:t>
    </dgm:pt>
    <dgm:pt modelId="{FE861480-8D93-1941-B503-9A6FD233B323}" type="parTrans" cxnId="{78908327-27B8-9047-933F-11ACF6813C6D}">
      <dgm:prSet/>
      <dgm:spPr/>
      <dgm:t>
        <a:bodyPr/>
        <a:lstStyle/>
        <a:p>
          <a:endParaRPr lang="en-US"/>
        </a:p>
      </dgm:t>
    </dgm:pt>
    <dgm:pt modelId="{69763D6E-3F49-5B47-B6CB-E5D1EAC34405}" type="sibTrans" cxnId="{78908327-27B8-9047-933F-11ACF6813C6D}">
      <dgm:prSet/>
      <dgm:spPr/>
      <dgm:t>
        <a:bodyPr/>
        <a:lstStyle/>
        <a:p>
          <a:endParaRPr lang="en-US"/>
        </a:p>
      </dgm:t>
    </dgm:pt>
    <dgm:pt modelId="{C290FE21-9676-4042-9B9D-81EBC6501FBC}" type="pres">
      <dgm:prSet presAssocID="{D66EC385-DF49-0648-8C44-3E19CE5E3C3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B40D18-6353-904F-9192-E75F2FE0358C}" type="pres">
      <dgm:prSet presAssocID="{931A9BCD-6C9B-8B44-9689-F06617DA5F8B}" presName="node" presStyleLbl="node1" presStyleIdx="0" presStyleCnt="2" custScaleX="93803" custScaleY="622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D008DE-9E85-6B46-B634-177465F221D4}" type="pres">
      <dgm:prSet presAssocID="{931A9BCD-6C9B-8B44-9689-F06617DA5F8B}" presName="spNode" presStyleCnt="0"/>
      <dgm:spPr/>
    </dgm:pt>
    <dgm:pt modelId="{B03F8CDB-BA76-454B-BF55-6E8ECE8F587A}" type="pres">
      <dgm:prSet presAssocID="{6AEF571B-8995-3542-8B83-ABBA24C74C79}" presName="sibTrans" presStyleLbl="sibTrans1D1" presStyleIdx="0" presStyleCnt="2"/>
      <dgm:spPr/>
      <dgm:t>
        <a:bodyPr/>
        <a:lstStyle/>
        <a:p>
          <a:endParaRPr lang="en-US"/>
        </a:p>
      </dgm:t>
    </dgm:pt>
    <dgm:pt modelId="{3F32E6B3-B1F3-1B43-88CA-4CCA060AE218}" type="pres">
      <dgm:prSet presAssocID="{1E387B3D-01FC-D24D-8891-CD2F77D48439}" presName="node" presStyleLbl="node1" presStyleIdx="1" presStyleCnt="2" custScaleY="60807" custRadScaleRad="101678" custRadScaleInc="23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EF0D08-06B2-7544-BCFC-0BA9A264271A}" type="pres">
      <dgm:prSet presAssocID="{1E387B3D-01FC-D24D-8891-CD2F77D48439}" presName="spNode" presStyleCnt="0"/>
      <dgm:spPr/>
    </dgm:pt>
    <dgm:pt modelId="{4107DEF1-442B-F346-AFCA-0BA07E287521}" type="pres">
      <dgm:prSet presAssocID="{69763D6E-3F49-5B47-B6CB-E5D1EAC34405}" presName="sibTrans" presStyleLbl="sibTrans1D1" presStyleIdx="1" presStyleCnt="2"/>
      <dgm:spPr/>
      <dgm:t>
        <a:bodyPr/>
        <a:lstStyle/>
        <a:p>
          <a:endParaRPr lang="en-US"/>
        </a:p>
      </dgm:t>
    </dgm:pt>
  </dgm:ptLst>
  <dgm:cxnLst>
    <dgm:cxn modelId="{9431AFE4-20FD-E24E-BE8F-12BB8559DD2B}" srcId="{D66EC385-DF49-0648-8C44-3E19CE5E3C3C}" destId="{931A9BCD-6C9B-8B44-9689-F06617DA5F8B}" srcOrd="0" destOrd="0" parTransId="{FC8380AF-EF3E-1B41-8A97-32E563035395}" sibTransId="{6AEF571B-8995-3542-8B83-ABBA24C74C79}"/>
    <dgm:cxn modelId="{672B54BB-B11D-5C48-B98E-260989063F11}" type="presOf" srcId="{6AEF571B-8995-3542-8B83-ABBA24C74C79}" destId="{B03F8CDB-BA76-454B-BF55-6E8ECE8F587A}" srcOrd="0" destOrd="0" presId="urn:microsoft.com/office/officeart/2005/8/layout/cycle6"/>
    <dgm:cxn modelId="{EA145B99-898C-3845-8082-8E9AB9195051}" type="presOf" srcId="{1E387B3D-01FC-D24D-8891-CD2F77D48439}" destId="{3F32E6B3-B1F3-1B43-88CA-4CCA060AE218}" srcOrd="0" destOrd="0" presId="urn:microsoft.com/office/officeart/2005/8/layout/cycle6"/>
    <dgm:cxn modelId="{DF0F9E20-000B-6040-BB88-114D0B066CB3}" type="presOf" srcId="{69763D6E-3F49-5B47-B6CB-E5D1EAC34405}" destId="{4107DEF1-442B-F346-AFCA-0BA07E287521}" srcOrd="0" destOrd="0" presId="urn:microsoft.com/office/officeart/2005/8/layout/cycle6"/>
    <dgm:cxn modelId="{78908327-27B8-9047-933F-11ACF6813C6D}" srcId="{D66EC385-DF49-0648-8C44-3E19CE5E3C3C}" destId="{1E387B3D-01FC-D24D-8891-CD2F77D48439}" srcOrd="1" destOrd="0" parTransId="{FE861480-8D93-1941-B503-9A6FD233B323}" sibTransId="{69763D6E-3F49-5B47-B6CB-E5D1EAC34405}"/>
    <dgm:cxn modelId="{2AA5F0AB-5885-5E47-8784-7039C8697413}" type="presOf" srcId="{931A9BCD-6C9B-8B44-9689-F06617DA5F8B}" destId="{F7B40D18-6353-904F-9192-E75F2FE0358C}" srcOrd="0" destOrd="0" presId="urn:microsoft.com/office/officeart/2005/8/layout/cycle6"/>
    <dgm:cxn modelId="{8A51B742-5398-D146-98EA-F1DA415EC4EF}" type="presOf" srcId="{D66EC385-DF49-0648-8C44-3E19CE5E3C3C}" destId="{C290FE21-9676-4042-9B9D-81EBC6501FBC}" srcOrd="0" destOrd="0" presId="urn:microsoft.com/office/officeart/2005/8/layout/cycle6"/>
    <dgm:cxn modelId="{CD1613AD-C6FB-E543-B4B1-E65E8F5B8915}" type="presParOf" srcId="{C290FE21-9676-4042-9B9D-81EBC6501FBC}" destId="{F7B40D18-6353-904F-9192-E75F2FE0358C}" srcOrd="0" destOrd="0" presId="urn:microsoft.com/office/officeart/2005/8/layout/cycle6"/>
    <dgm:cxn modelId="{C03A83DF-9E07-AC46-8366-BC506AD0F1E7}" type="presParOf" srcId="{C290FE21-9676-4042-9B9D-81EBC6501FBC}" destId="{F0D008DE-9E85-6B46-B634-177465F221D4}" srcOrd="1" destOrd="0" presId="urn:microsoft.com/office/officeart/2005/8/layout/cycle6"/>
    <dgm:cxn modelId="{64F0749F-948F-774E-B335-5D4E9D50C3C1}" type="presParOf" srcId="{C290FE21-9676-4042-9B9D-81EBC6501FBC}" destId="{B03F8CDB-BA76-454B-BF55-6E8ECE8F587A}" srcOrd="2" destOrd="0" presId="urn:microsoft.com/office/officeart/2005/8/layout/cycle6"/>
    <dgm:cxn modelId="{DC82A13C-B378-B748-96BA-A2E90ACF2E91}" type="presParOf" srcId="{C290FE21-9676-4042-9B9D-81EBC6501FBC}" destId="{3F32E6B3-B1F3-1B43-88CA-4CCA060AE218}" srcOrd="3" destOrd="0" presId="urn:microsoft.com/office/officeart/2005/8/layout/cycle6"/>
    <dgm:cxn modelId="{9A581D7C-AEF4-D54F-9AD8-79F3DE2E623F}" type="presParOf" srcId="{C290FE21-9676-4042-9B9D-81EBC6501FBC}" destId="{79EF0D08-06B2-7544-BCFC-0BA9A264271A}" srcOrd="4" destOrd="0" presId="urn:microsoft.com/office/officeart/2005/8/layout/cycle6"/>
    <dgm:cxn modelId="{15FAA93E-F98C-1947-8DDF-D187E68AD1BF}" type="presParOf" srcId="{C290FE21-9676-4042-9B9D-81EBC6501FBC}" destId="{4107DEF1-442B-F346-AFCA-0BA07E287521}" srcOrd="5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11A117-68AD-BE47-9212-919C54D29EBC}" type="doc">
      <dgm:prSet loTypeId="urn:microsoft.com/office/officeart/2005/8/layout/arrow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14FEC0-B649-7E48-B866-050FB459A1A4}">
      <dgm:prSet phldrT="[Text]"/>
      <dgm:spPr/>
      <dgm:t>
        <a:bodyPr/>
        <a:lstStyle/>
        <a:p>
          <a:r>
            <a:rPr lang="en-US" b="1" dirty="0" err="1" smtClean="0"/>
            <a:t>Corrupción</a:t>
          </a:r>
          <a:endParaRPr lang="en-US" b="1" dirty="0"/>
        </a:p>
      </dgm:t>
    </dgm:pt>
    <dgm:pt modelId="{20D752E6-FE03-274B-9503-55239BFCD0E8}" type="parTrans" cxnId="{C66B63BC-A58F-8544-99DB-20617ADAB348}">
      <dgm:prSet/>
      <dgm:spPr/>
      <dgm:t>
        <a:bodyPr/>
        <a:lstStyle/>
        <a:p>
          <a:endParaRPr lang="en-US"/>
        </a:p>
      </dgm:t>
    </dgm:pt>
    <dgm:pt modelId="{13FCC28C-BCF4-614D-815E-C21F4416FC73}" type="sibTrans" cxnId="{C66B63BC-A58F-8544-99DB-20617ADAB348}">
      <dgm:prSet/>
      <dgm:spPr/>
      <dgm:t>
        <a:bodyPr/>
        <a:lstStyle/>
        <a:p>
          <a:endParaRPr lang="en-US"/>
        </a:p>
      </dgm:t>
    </dgm:pt>
    <dgm:pt modelId="{5AC1FE22-6A54-4C4A-B49A-EC059245A56A}">
      <dgm:prSet phldrT="[Text]"/>
      <dgm:spPr/>
      <dgm:t>
        <a:bodyPr/>
        <a:lstStyle/>
        <a:p>
          <a:r>
            <a:rPr lang="en-US" b="1" dirty="0" smtClean="0"/>
            <a:t>Derechos </a:t>
          </a:r>
          <a:r>
            <a:rPr lang="en-US" b="1" dirty="0" err="1" smtClean="0"/>
            <a:t>humanos</a:t>
          </a:r>
          <a:endParaRPr lang="en-US" b="1" dirty="0"/>
        </a:p>
      </dgm:t>
    </dgm:pt>
    <dgm:pt modelId="{51995CCA-D96B-1E4A-AB75-AD36C26E8258}" type="parTrans" cxnId="{7B5D4773-AF81-7B42-8758-CA6DA144DC22}">
      <dgm:prSet/>
      <dgm:spPr/>
      <dgm:t>
        <a:bodyPr/>
        <a:lstStyle/>
        <a:p>
          <a:endParaRPr lang="en-US"/>
        </a:p>
      </dgm:t>
    </dgm:pt>
    <dgm:pt modelId="{2B14033E-8C56-1C4F-9CF0-47530D48E2BF}" type="sibTrans" cxnId="{7B5D4773-AF81-7B42-8758-CA6DA144DC22}">
      <dgm:prSet/>
      <dgm:spPr/>
      <dgm:t>
        <a:bodyPr/>
        <a:lstStyle/>
        <a:p>
          <a:endParaRPr lang="en-US"/>
        </a:p>
      </dgm:t>
    </dgm:pt>
    <dgm:pt modelId="{2439F431-C9AC-A243-9053-133D3D05CE16}" type="pres">
      <dgm:prSet presAssocID="{C311A117-68AD-BE47-9212-919C54D29EB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A04FC3-3C1C-0045-A3CE-98796EF6E2F9}" type="pres">
      <dgm:prSet presAssocID="{C311A117-68AD-BE47-9212-919C54D29EBC}" presName="divider" presStyleLbl="fgShp" presStyleIdx="0" presStyleCnt="1"/>
      <dgm:spPr/>
    </dgm:pt>
    <dgm:pt modelId="{F77A207B-C9CA-8442-BB0A-3FEC9551B513}" type="pres">
      <dgm:prSet presAssocID="{4A14FEC0-B649-7E48-B866-050FB459A1A4}" presName="downArrow" presStyleLbl="node1" presStyleIdx="0" presStyleCnt="2"/>
      <dgm:spPr/>
    </dgm:pt>
    <dgm:pt modelId="{5FF18113-6054-D74F-9CE7-3E2B35E669C4}" type="pres">
      <dgm:prSet presAssocID="{4A14FEC0-B649-7E48-B866-050FB459A1A4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067F53-6F80-9D4E-B412-BA9CFBC3D096}" type="pres">
      <dgm:prSet presAssocID="{5AC1FE22-6A54-4C4A-B49A-EC059245A56A}" presName="upArrow" presStyleLbl="node1" presStyleIdx="1" presStyleCnt="2"/>
      <dgm:spPr/>
    </dgm:pt>
    <dgm:pt modelId="{4D0F3459-3571-E84C-8B38-FED349DBE042}" type="pres">
      <dgm:prSet presAssocID="{5AC1FE22-6A54-4C4A-B49A-EC059245A56A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819C6F-78F5-5543-8F87-3D4286EAA7D7}" type="presOf" srcId="{C311A117-68AD-BE47-9212-919C54D29EBC}" destId="{2439F431-C9AC-A243-9053-133D3D05CE16}" srcOrd="0" destOrd="0" presId="urn:microsoft.com/office/officeart/2005/8/layout/arrow3"/>
    <dgm:cxn modelId="{C66B63BC-A58F-8544-99DB-20617ADAB348}" srcId="{C311A117-68AD-BE47-9212-919C54D29EBC}" destId="{4A14FEC0-B649-7E48-B866-050FB459A1A4}" srcOrd="0" destOrd="0" parTransId="{20D752E6-FE03-274B-9503-55239BFCD0E8}" sibTransId="{13FCC28C-BCF4-614D-815E-C21F4416FC73}"/>
    <dgm:cxn modelId="{7B5D4773-AF81-7B42-8758-CA6DA144DC22}" srcId="{C311A117-68AD-BE47-9212-919C54D29EBC}" destId="{5AC1FE22-6A54-4C4A-B49A-EC059245A56A}" srcOrd="1" destOrd="0" parTransId="{51995CCA-D96B-1E4A-AB75-AD36C26E8258}" sibTransId="{2B14033E-8C56-1C4F-9CF0-47530D48E2BF}"/>
    <dgm:cxn modelId="{975052FF-E5E0-4C47-B169-3B3E5FC4B3AB}" type="presOf" srcId="{5AC1FE22-6A54-4C4A-B49A-EC059245A56A}" destId="{4D0F3459-3571-E84C-8B38-FED349DBE042}" srcOrd="0" destOrd="0" presId="urn:microsoft.com/office/officeart/2005/8/layout/arrow3"/>
    <dgm:cxn modelId="{C1274E31-6AC1-334C-B8BB-8AE854EAF6A5}" type="presOf" srcId="{4A14FEC0-B649-7E48-B866-050FB459A1A4}" destId="{5FF18113-6054-D74F-9CE7-3E2B35E669C4}" srcOrd="0" destOrd="0" presId="urn:microsoft.com/office/officeart/2005/8/layout/arrow3"/>
    <dgm:cxn modelId="{B4488128-679A-CE44-BAA1-0A2493403A1C}" type="presParOf" srcId="{2439F431-C9AC-A243-9053-133D3D05CE16}" destId="{53A04FC3-3C1C-0045-A3CE-98796EF6E2F9}" srcOrd="0" destOrd="0" presId="urn:microsoft.com/office/officeart/2005/8/layout/arrow3"/>
    <dgm:cxn modelId="{662AAAC1-D36C-2444-BC61-F2734F2CA41E}" type="presParOf" srcId="{2439F431-C9AC-A243-9053-133D3D05CE16}" destId="{F77A207B-C9CA-8442-BB0A-3FEC9551B513}" srcOrd="1" destOrd="0" presId="urn:microsoft.com/office/officeart/2005/8/layout/arrow3"/>
    <dgm:cxn modelId="{74D4457B-48F0-AB45-A19A-2D3D1EEDF7D9}" type="presParOf" srcId="{2439F431-C9AC-A243-9053-133D3D05CE16}" destId="{5FF18113-6054-D74F-9CE7-3E2B35E669C4}" srcOrd="2" destOrd="0" presId="urn:microsoft.com/office/officeart/2005/8/layout/arrow3"/>
    <dgm:cxn modelId="{D1F41BBF-DBD7-B348-9F96-E7D62DFF7639}" type="presParOf" srcId="{2439F431-C9AC-A243-9053-133D3D05CE16}" destId="{72067F53-6F80-9D4E-B412-BA9CFBC3D096}" srcOrd="3" destOrd="0" presId="urn:microsoft.com/office/officeart/2005/8/layout/arrow3"/>
    <dgm:cxn modelId="{EA53667C-692E-0041-9D5B-8AE2168EA7D1}" type="presParOf" srcId="{2439F431-C9AC-A243-9053-133D3D05CE16}" destId="{4D0F3459-3571-E84C-8B38-FED349DBE042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A04FC3-3C1C-0045-A3CE-98796EF6E2F9}">
      <dsp:nvSpPr>
        <dsp:cNvPr id="0" name=""/>
        <dsp:cNvSpPr/>
      </dsp:nvSpPr>
      <dsp:spPr>
        <a:xfrm rot="21300000">
          <a:off x="12398" y="1745732"/>
          <a:ext cx="4015391" cy="459822"/>
        </a:xfrm>
        <a:prstGeom prst="mathMin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77A207B-C9CA-8442-BB0A-3FEC9551B513}">
      <dsp:nvSpPr>
        <dsp:cNvPr id="0" name=""/>
        <dsp:cNvSpPr/>
      </dsp:nvSpPr>
      <dsp:spPr>
        <a:xfrm>
          <a:off x="484822" y="197564"/>
          <a:ext cx="1212056" cy="1580515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F18113-6054-D74F-9CE7-3E2B35E669C4}">
      <dsp:nvSpPr>
        <dsp:cNvPr id="0" name=""/>
        <dsp:cNvSpPr/>
      </dsp:nvSpPr>
      <dsp:spPr>
        <a:xfrm>
          <a:off x="1901506" y="0"/>
          <a:ext cx="1772446" cy="16595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Corrupción</a:t>
          </a:r>
          <a:endParaRPr lang="en-US" sz="2000" kern="1200" dirty="0"/>
        </a:p>
      </dsp:txBody>
      <dsp:txXfrm>
        <a:off x="1901506" y="0"/>
        <a:ext cx="1772446" cy="1659540"/>
      </dsp:txXfrm>
    </dsp:sp>
    <dsp:sp modelId="{72067F53-6F80-9D4E-B412-BA9CFBC3D096}">
      <dsp:nvSpPr>
        <dsp:cNvPr id="0" name=""/>
        <dsp:cNvSpPr/>
      </dsp:nvSpPr>
      <dsp:spPr>
        <a:xfrm>
          <a:off x="2343309" y="2173208"/>
          <a:ext cx="1212056" cy="1580515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0F3459-3571-E84C-8B38-FED349DBE042}">
      <dsp:nvSpPr>
        <dsp:cNvPr id="0" name=""/>
        <dsp:cNvSpPr/>
      </dsp:nvSpPr>
      <dsp:spPr>
        <a:xfrm>
          <a:off x="606028" y="2291747"/>
          <a:ext cx="1292860" cy="16595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Derechos Humanos</a:t>
          </a:r>
          <a:endParaRPr lang="en-US" sz="2000" kern="1200" dirty="0"/>
        </a:p>
      </dsp:txBody>
      <dsp:txXfrm>
        <a:off x="606028" y="2291747"/>
        <a:ext cx="1292860" cy="16595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40D18-6353-904F-9192-E75F2FE0358C}">
      <dsp:nvSpPr>
        <dsp:cNvPr id="0" name=""/>
        <dsp:cNvSpPr/>
      </dsp:nvSpPr>
      <dsp:spPr>
        <a:xfrm>
          <a:off x="32290" y="1945038"/>
          <a:ext cx="1898451" cy="8184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Actos</a:t>
          </a:r>
          <a:r>
            <a:rPr lang="en-US" sz="1800" kern="1200" dirty="0" smtClean="0"/>
            <a:t>  de </a:t>
          </a:r>
          <a:r>
            <a:rPr lang="en-US" sz="1800" kern="1200" dirty="0" err="1" smtClean="0"/>
            <a:t>corrupción</a:t>
          </a:r>
          <a:endParaRPr lang="en-US" sz="1800" kern="1200" dirty="0"/>
        </a:p>
      </dsp:txBody>
      <dsp:txXfrm>
        <a:off x="72243" y="1984991"/>
        <a:ext cx="1818545" cy="738542"/>
      </dsp:txXfrm>
    </dsp:sp>
    <dsp:sp modelId="{B03F8CDB-BA76-454B-BF55-6E8ECE8F587A}">
      <dsp:nvSpPr>
        <dsp:cNvPr id="0" name=""/>
        <dsp:cNvSpPr/>
      </dsp:nvSpPr>
      <dsp:spPr>
        <a:xfrm>
          <a:off x="991994" y="1209494"/>
          <a:ext cx="2234163" cy="2234163"/>
        </a:xfrm>
        <a:custGeom>
          <a:avLst/>
          <a:gdLst/>
          <a:ahLst/>
          <a:cxnLst/>
          <a:rect l="0" t="0" r="0" b="0"/>
          <a:pathLst>
            <a:path>
              <a:moveTo>
                <a:pt x="74580" y="715755"/>
              </a:moveTo>
              <a:arcTo wR="1117081" hR="1117081" stAng="12063296" swAng="839342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2E6B3-B1F3-1B43-88CA-4CCA060AE218}">
      <dsp:nvSpPr>
        <dsp:cNvPr id="0" name=""/>
        <dsp:cNvSpPr/>
      </dsp:nvSpPr>
      <dsp:spPr>
        <a:xfrm>
          <a:off x="2222152" y="1981915"/>
          <a:ext cx="2023870" cy="7999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Violaciones</a:t>
          </a:r>
          <a:r>
            <a:rPr lang="en-US" sz="1800" kern="1200" dirty="0" smtClean="0"/>
            <a:t> de </a:t>
          </a:r>
          <a:r>
            <a:rPr lang="en-US" sz="1800" kern="1200" dirty="0" err="1" smtClean="0"/>
            <a:t>derechos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humanos</a:t>
          </a:r>
          <a:endParaRPr lang="en-US" sz="1800" kern="1200" dirty="0"/>
        </a:p>
      </dsp:txBody>
      <dsp:txXfrm>
        <a:off x="2261201" y="2020964"/>
        <a:ext cx="1945772" cy="721827"/>
      </dsp:txXfrm>
    </dsp:sp>
    <dsp:sp modelId="{4107DEF1-442B-F346-AFCA-0BA07E287521}">
      <dsp:nvSpPr>
        <dsp:cNvPr id="0" name=""/>
        <dsp:cNvSpPr/>
      </dsp:nvSpPr>
      <dsp:spPr>
        <a:xfrm>
          <a:off x="991382" y="1263186"/>
          <a:ext cx="2234163" cy="2234163"/>
        </a:xfrm>
        <a:custGeom>
          <a:avLst/>
          <a:gdLst/>
          <a:ahLst/>
          <a:cxnLst/>
          <a:rect l="0" t="0" r="0" b="0"/>
          <a:pathLst>
            <a:path>
              <a:moveTo>
                <a:pt x="2151786" y="1538102"/>
              </a:moveTo>
              <a:arcTo wR="1117081" hR="1117081" stAng="1328483" swAng="820336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A04FC3-3C1C-0045-A3CE-98796EF6E2F9}">
      <dsp:nvSpPr>
        <dsp:cNvPr id="0" name=""/>
        <dsp:cNvSpPr/>
      </dsp:nvSpPr>
      <dsp:spPr>
        <a:xfrm rot="21300000">
          <a:off x="18372" y="2157878"/>
          <a:ext cx="5950263" cy="681394"/>
        </a:xfrm>
        <a:prstGeom prst="mathMin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77A207B-C9CA-8442-BB0A-3FEC9551B513}">
      <dsp:nvSpPr>
        <dsp:cNvPr id="0" name=""/>
        <dsp:cNvSpPr/>
      </dsp:nvSpPr>
      <dsp:spPr>
        <a:xfrm>
          <a:off x="718440" y="249857"/>
          <a:ext cx="1796102" cy="1998860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F18113-6054-D74F-9CE7-3E2B35E669C4}">
      <dsp:nvSpPr>
        <dsp:cNvPr id="0" name=""/>
        <dsp:cNvSpPr/>
      </dsp:nvSpPr>
      <dsp:spPr>
        <a:xfrm>
          <a:off x="3173114" y="0"/>
          <a:ext cx="1915842" cy="209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err="1" smtClean="0"/>
            <a:t>Corrupción</a:t>
          </a:r>
          <a:endParaRPr lang="en-US" sz="2600" b="1" kern="1200" dirty="0"/>
        </a:p>
      </dsp:txBody>
      <dsp:txXfrm>
        <a:off x="3173114" y="0"/>
        <a:ext cx="1915842" cy="2098803"/>
      </dsp:txXfrm>
    </dsp:sp>
    <dsp:sp modelId="{72067F53-6F80-9D4E-B412-BA9CFBC3D096}">
      <dsp:nvSpPr>
        <dsp:cNvPr id="0" name=""/>
        <dsp:cNvSpPr/>
      </dsp:nvSpPr>
      <dsp:spPr>
        <a:xfrm>
          <a:off x="3472464" y="2748433"/>
          <a:ext cx="1796102" cy="1998860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0F3459-3571-E84C-8B38-FED349DBE042}">
      <dsp:nvSpPr>
        <dsp:cNvPr id="0" name=""/>
        <dsp:cNvSpPr/>
      </dsp:nvSpPr>
      <dsp:spPr>
        <a:xfrm>
          <a:off x="898051" y="2898348"/>
          <a:ext cx="1915842" cy="2098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Derechos </a:t>
          </a:r>
          <a:r>
            <a:rPr lang="en-US" sz="2600" b="1" kern="1200" dirty="0" err="1" smtClean="0"/>
            <a:t>humanos</a:t>
          </a:r>
          <a:endParaRPr lang="en-US" sz="2600" b="1" kern="1200" dirty="0"/>
        </a:p>
      </dsp:txBody>
      <dsp:txXfrm>
        <a:off x="898051" y="2898348"/>
        <a:ext cx="1915842" cy="2098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95CE-5F30-494F-BFF9-56842593170B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8E77-D9F5-8442-90C3-34CA23A209F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62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95CE-5F30-494F-BFF9-56842593170B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8E77-D9F5-8442-90C3-34CA23A209F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60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95CE-5F30-494F-BFF9-56842593170B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8E77-D9F5-8442-90C3-34CA23A209F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95CE-5F30-494F-BFF9-56842593170B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8E77-D9F5-8442-90C3-34CA23A209F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3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95CE-5F30-494F-BFF9-56842593170B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8E77-D9F5-8442-90C3-34CA23A209F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9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95CE-5F30-494F-BFF9-56842593170B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8E77-D9F5-8442-90C3-34CA23A209F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01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95CE-5F30-494F-BFF9-56842593170B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8E77-D9F5-8442-90C3-34CA23A209F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95CE-5F30-494F-BFF9-56842593170B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8E77-D9F5-8442-90C3-34CA23A209F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7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95CE-5F30-494F-BFF9-56842593170B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8E77-D9F5-8442-90C3-34CA23A209F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59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95CE-5F30-494F-BFF9-56842593170B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8E77-D9F5-8442-90C3-34CA23A209F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90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95CE-5F30-494F-BFF9-56842593170B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8E77-D9F5-8442-90C3-34CA23A209F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695CE-5F30-494F-BFF9-56842593170B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B8E77-D9F5-8442-90C3-34CA23A209F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6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bpsoldan\Mis documentos\Dropbox\CDH\WEBPAGE\Banners, logos cursos, etc\LOGO CDH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1195766" cy="155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bpsoldan\Mis documentos\Dropbox\CDH\WEBPAGE\Banners, logos cursos, etc\logo_fac_CD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08" y="3564784"/>
            <a:ext cx="2413576" cy="163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23528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002060"/>
                </a:solidFill>
              </a:rPr>
              <a:t>www.cdh.uchile.cl</a:t>
            </a:r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699792" y="1040366"/>
            <a:ext cx="5987008" cy="535025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endParaRPr lang="es-CL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s-CL" sz="2800" b="1" i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</a:t>
            </a:r>
            <a:r>
              <a:rPr lang="es-CL" sz="28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La lucha contra la corrupción: aprovechando las herramientas del Derecho Internacional de los Derechos Humanos</a:t>
            </a:r>
          </a:p>
          <a:p>
            <a:pPr marL="0" indent="0" algn="ctr">
              <a:spcBef>
                <a:spcPts val="0"/>
              </a:spcBef>
              <a:buNone/>
            </a:pPr>
            <a:endParaRPr lang="es-CL" sz="2800" b="1" dirty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s-CL" sz="2400" b="1" i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María Luisa Bascur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s-CL" sz="2400" b="1" i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Centro de Derechos Humanos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s-CL" sz="2400" b="1" i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Facultad de Derecho, Universidad de Chile</a:t>
            </a: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27784" y="6545325"/>
            <a:ext cx="6048672" cy="365125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66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bpsoldan\Mis documentos\Dropbox\CDH\WEBPAGE\Banners, logos cursos, etc\LOGO CDH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1195766" cy="155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bpsoldan\Mis documentos\Dropbox\CDH\WEBPAGE\Banners, logos cursos, etc\logo_fac_CD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99314"/>
            <a:ext cx="2304256" cy="128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87710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002060"/>
                </a:solidFill>
              </a:rPr>
              <a:t>www.cdh.uchile.cl</a:t>
            </a:r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s-CL" sz="3600" b="1" dirty="0" smtClean="0"/>
              <a:t>Tensiones entre ambas agendas</a:t>
            </a:r>
            <a:endParaRPr lang="es-CL" sz="3600" b="1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699792" y="1600200"/>
            <a:ext cx="5987008" cy="499715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ES_tradnl" sz="2800" dirty="0" smtClean="0"/>
              <a:t>Derechos humanos como límites a las estrategias anticorrupción.</a:t>
            </a:r>
          </a:p>
          <a:p>
            <a:pPr marL="514350" indent="-514350">
              <a:buAutoNum type="arabicPeriod"/>
            </a:pPr>
            <a:endParaRPr lang="es-ES_tradnl" sz="2800" dirty="0"/>
          </a:p>
          <a:p>
            <a:pPr marL="514350" indent="-514350">
              <a:buAutoNum type="arabicPeriod"/>
            </a:pPr>
            <a:r>
              <a:rPr lang="es-ES_tradnl" sz="2800" dirty="0" smtClean="0"/>
              <a:t>Riesgo de utilizar sanción penal para buscar castigo de todo tipo de violaciones de derechos humanos.</a:t>
            </a:r>
          </a:p>
          <a:p>
            <a:pPr marL="0" indent="0">
              <a:buNone/>
            </a:pPr>
            <a:endParaRPr lang="es-ES_tradnl" sz="2800" dirty="0"/>
          </a:p>
          <a:p>
            <a:pPr marL="0" indent="0">
              <a:buNone/>
            </a:pPr>
            <a:r>
              <a:rPr lang="es-ES_tradnl" sz="2800" smtClean="0"/>
              <a:t>	 </a:t>
            </a:r>
            <a:r>
              <a:rPr lang="es-ES_tradnl" sz="2800" dirty="0" smtClean="0"/>
              <a:t>“</a:t>
            </a:r>
            <a:r>
              <a:rPr lang="es-ES_tradnl" sz="2800" dirty="0" err="1" smtClean="0"/>
              <a:t>neopunitivismo</a:t>
            </a:r>
            <a:r>
              <a:rPr lang="es-ES_tradnl" sz="2800" dirty="0" smtClean="0"/>
              <a:t>”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0273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bpsoldan\Mis documentos\Dropbox\CDH\WEBPAGE\Banners, logos cursos, etc\LOGO CDH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1195766" cy="155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bpsoldan\Mis documentos\Dropbox\CDH\WEBPAGE\Banners, logos cursos, etc\logo_fac_CD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99314"/>
            <a:ext cx="2304256" cy="128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87710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002060"/>
                </a:solidFill>
              </a:rPr>
              <a:t>www.cdh.uchile.cl</a:t>
            </a:r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s-CL" sz="3600" b="1" dirty="0" smtClean="0"/>
              <a:t>Tensiones entre ambas agendas</a:t>
            </a:r>
            <a:endParaRPr lang="es-CL" sz="3600" b="1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699792" y="1600200"/>
            <a:ext cx="5987008" cy="499715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ES_tradnl" sz="2800" dirty="0" smtClean="0"/>
              <a:t>Derechos humanos como límites a las estrategias anticorrupción</a:t>
            </a:r>
          </a:p>
          <a:p>
            <a:pPr marL="514350" indent="-514350">
              <a:buAutoNum type="arabicPeriod"/>
            </a:pPr>
            <a:endParaRPr lang="es-ES_tradnl" sz="2800" dirty="0"/>
          </a:p>
          <a:p>
            <a:pPr marL="514350" indent="-514350">
              <a:buAutoNum type="arabicPeriod"/>
            </a:pPr>
            <a:r>
              <a:rPr lang="es-ES_tradnl" sz="2800" dirty="0" smtClean="0"/>
              <a:t>Riesgo de utilizar sanción penal para buscar castigo de todo tipo de violaciones de derechos humanos “</a:t>
            </a:r>
            <a:r>
              <a:rPr lang="es-ES_tradnl" sz="2800" dirty="0" err="1" smtClean="0"/>
              <a:t>neopunitivismo</a:t>
            </a:r>
            <a:r>
              <a:rPr lang="es-ES_tradnl" sz="2800" smtClean="0"/>
              <a:t>”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006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bpsoldan\Mis documentos\Dropbox\CDH\WEBPAGE\Banners, logos cursos, etc\LOGO CDH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1195766" cy="155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bpsoldan\Mis documentos\Dropbox\CDH\WEBPAGE\Banners, logos cursos, etc\logo_fac_CD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99314"/>
            <a:ext cx="2304256" cy="128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87710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002060"/>
                </a:solidFill>
              </a:rPr>
              <a:t>www.cdh.uchile.cl</a:t>
            </a:r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s-CL" sz="3600" b="1" dirty="0" smtClean="0"/>
              <a:t>Puntos de entrada del DIDH en materia de corrupción</a:t>
            </a:r>
            <a:endParaRPr lang="es-CL" sz="3600" b="1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699792" y="1600200"/>
            <a:ext cx="5987008" cy="499715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ES_tradnl" sz="2800" dirty="0" smtClean="0"/>
              <a:t>Denso </a:t>
            </a:r>
            <a:r>
              <a:rPr lang="es-ES_tradnl" sz="2800" dirty="0"/>
              <a:t>tramado de tratados internacionales </a:t>
            </a:r>
            <a:r>
              <a:rPr lang="es-ES_tradnl" sz="2800" dirty="0" smtClean="0"/>
              <a:t>con órganos de supervisión </a:t>
            </a:r>
          </a:p>
          <a:p>
            <a:pPr marL="514350" indent="-514350">
              <a:buAutoNum type="arabicPeriod"/>
            </a:pPr>
            <a:r>
              <a:rPr lang="es-ES_tradnl" sz="2800" dirty="0" smtClean="0"/>
              <a:t>Litigios nacionales e internacionales</a:t>
            </a:r>
          </a:p>
          <a:p>
            <a:pPr marL="514350" indent="-514350">
              <a:buAutoNum type="arabicPeriod"/>
            </a:pPr>
            <a:r>
              <a:rPr lang="es-ES_tradnl" sz="2800" dirty="0" smtClean="0"/>
              <a:t>Mecanismos de protección, especialmente denunciantes de corrupción</a:t>
            </a:r>
          </a:p>
          <a:p>
            <a:pPr marL="514350" indent="-514350">
              <a:buAutoNum type="arabicPeriod"/>
            </a:pPr>
            <a:r>
              <a:rPr lang="es-ES_tradnl" sz="2800" dirty="0" smtClean="0"/>
              <a:t>Mecanismos de </a:t>
            </a:r>
            <a:r>
              <a:rPr lang="es-ES_tradnl" sz="2800" i="1" dirty="0" err="1" smtClean="0"/>
              <a:t>accountability</a:t>
            </a:r>
            <a:r>
              <a:rPr lang="es-ES_tradnl" sz="2800" dirty="0" smtClean="0"/>
              <a:t> social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Mirada </a:t>
            </a:r>
            <a:r>
              <a:rPr lang="en-US" sz="2800" dirty="0" err="1" smtClean="0"/>
              <a:t>desde</a:t>
            </a:r>
            <a:r>
              <a:rPr lang="en-US" sz="2800" dirty="0" smtClean="0"/>
              <a:t> la no </a:t>
            </a:r>
            <a:r>
              <a:rPr lang="en-US" sz="2800" dirty="0" err="1" smtClean="0"/>
              <a:t>discriminación</a:t>
            </a:r>
            <a:r>
              <a:rPr lang="en-US" sz="2800" dirty="0" smtClean="0"/>
              <a:t>, (</a:t>
            </a:r>
            <a:r>
              <a:rPr lang="en-US" sz="2800" dirty="0" err="1" smtClean="0"/>
              <a:t>acciones</a:t>
            </a:r>
            <a:r>
              <a:rPr lang="en-US" sz="2800" dirty="0" smtClean="0"/>
              <a:t> </a:t>
            </a:r>
            <a:r>
              <a:rPr lang="en-US" sz="2800" dirty="0" err="1" smtClean="0"/>
              <a:t>afirmativas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006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Corte IDH, </a:t>
            </a:r>
            <a:r>
              <a:rPr lang="en-US" sz="3200" dirty="0" err="1" smtClean="0"/>
              <a:t>caso</a:t>
            </a:r>
            <a:r>
              <a:rPr lang="en-US" sz="3200" dirty="0" smtClean="0"/>
              <a:t> </a:t>
            </a:r>
            <a:r>
              <a:rPr lang="en-US" sz="3200" dirty="0" err="1" smtClean="0"/>
              <a:t>Sarayaku</a:t>
            </a:r>
            <a:r>
              <a:rPr lang="en-US" sz="3200" dirty="0" smtClean="0"/>
              <a:t> (Ecuador)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conaie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02" r="16002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helicopteroweb1.jp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55" r="1085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7881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Corte IDH, </a:t>
            </a:r>
            <a:r>
              <a:rPr lang="en-US" sz="2800" dirty="0" err="1" smtClean="0"/>
              <a:t>Caso</a:t>
            </a:r>
            <a:r>
              <a:rPr lang="en-US" sz="2800" dirty="0" smtClean="0"/>
              <a:t> Campo </a:t>
            </a:r>
            <a:r>
              <a:rPr lang="en-US" sz="2800" dirty="0" err="1" smtClean="0"/>
              <a:t>Algodonero</a:t>
            </a:r>
            <a:r>
              <a:rPr lang="en-US" sz="2800" dirty="0" smtClean="0"/>
              <a:t> (México)</a:t>
            </a:r>
            <a:endParaRPr lang="en-US" sz="2800" dirty="0"/>
          </a:p>
        </p:txBody>
      </p:sp>
      <p:pic>
        <p:nvPicPr>
          <p:cNvPr id="4" name="Content Placeholder 3" descr="campo+algodonero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65" b="9065"/>
          <a:stretch>
            <a:fillRect/>
          </a:stretch>
        </p:blipFill>
        <p:spPr>
          <a:xfrm>
            <a:off x="321313" y="1417638"/>
            <a:ext cx="8476512" cy="4901055"/>
          </a:xfrm>
        </p:spPr>
      </p:pic>
    </p:spTree>
    <p:extLst>
      <p:ext uri="{BB962C8B-B14F-4D97-AF65-F5344CB8AC3E}">
        <p14:creationId xmlns:p14="http://schemas.microsoft.com/office/powerpoint/2010/main" val="30916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guia 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616" r="-70616"/>
          <a:stretch>
            <a:fillRect/>
          </a:stretch>
        </p:blipFill>
        <p:spPr>
          <a:xfrm>
            <a:off x="457200" y="474284"/>
            <a:ext cx="8340625" cy="5651879"/>
          </a:xfrm>
        </p:spPr>
      </p:pic>
    </p:spTree>
    <p:extLst>
      <p:ext uri="{BB962C8B-B14F-4D97-AF65-F5344CB8AC3E}">
        <p14:creationId xmlns:p14="http://schemas.microsoft.com/office/powerpoint/2010/main" val="387683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bpsoldan\Mis documentos\Dropbox\CDH\WEBPAGE\Banners, logos cursos, etc\LOGO CDH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1195766" cy="155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bpsoldan\Mis documentos\Dropbox\CDH\WEBPAGE\Banners, logos cursos, etc\logo_fac_CD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99314"/>
            <a:ext cx="2304256" cy="128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87710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002060"/>
                </a:solidFill>
              </a:rPr>
              <a:t>www.cdh.uchile.cl</a:t>
            </a:r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s-CL" sz="3600" b="1" dirty="0" smtClean="0"/>
              <a:t>Puntos de entrada del DIDH en materia de corrupción</a:t>
            </a:r>
            <a:endParaRPr lang="es-CL" sz="3600" b="1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699792" y="1600200"/>
            <a:ext cx="5987008" cy="499715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ES_tradnl" sz="2800" dirty="0" smtClean="0"/>
              <a:t>Denso </a:t>
            </a:r>
            <a:r>
              <a:rPr lang="es-ES_tradnl" sz="2800" dirty="0"/>
              <a:t>tramado de tratados internacionales </a:t>
            </a:r>
            <a:r>
              <a:rPr lang="es-ES_tradnl" sz="2800" dirty="0" smtClean="0"/>
              <a:t>con órganos de supervisión </a:t>
            </a:r>
          </a:p>
          <a:p>
            <a:pPr marL="514350" indent="-514350">
              <a:buAutoNum type="arabicPeriod"/>
            </a:pPr>
            <a:r>
              <a:rPr lang="es-ES_tradnl" sz="2800" dirty="0" smtClean="0"/>
              <a:t>Litigios nacionales e internacionales</a:t>
            </a:r>
          </a:p>
          <a:p>
            <a:pPr marL="514350" indent="-514350">
              <a:buAutoNum type="arabicPeriod"/>
            </a:pPr>
            <a:r>
              <a:rPr lang="es-ES_tradnl" sz="2800" dirty="0" smtClean="0"/>
              <a:t>Mecanismos de protección, especialmente denunciantes de corrupción</a:t>
            </a:r>
          </a:p>
          <a:p>
            <a:pPr marL="514350" indent="-514350">
              <a:buAutoNum type="arabicPeriod"/>
            </a:pPr>
            <a:r>
              <a:rPr lang="es-ES_tradnl" sz="2800" dirty="0" smtClean="0"/>
              <a:t>Mecanismos de </a:t>
            </a:r>
            <a:r>
              <a:rPr lang="es-ES_tradnl" sz="2800" i="1" dirty="0" err="1" smtClean="0"/>
              <a:t>accountability</a:t>
            </a:r>
            <a:r>
              <a:rPr lang="es-ES_tradnl" sz="2800" dirty="0" smtClean="0"/>
              <a:t> social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Mirada </a:t>
            </a:r>
            <a:r>
              <a:rPr lang="en-US" sz="2800" dirty="0" err="1" smtClean="0"/>
              <a:t>desde</a:t>
            </a:r>
            <a:r>
              <a:rPr lang="en-US" sz="2800" dirty="0" smtClean="0"/>
              <a:t> la no </a:t>
            </a:r>
            <a:r>
              <a:rPr lang="en-US" sz="2800" dirty="0" err="1" smtClean="0"/>
              <a:t>discriminación</a:t>
            </a:r>
            <a:r>
              <a:rPr lang="en-US" sz="2800" dirty="0" smtClean="0"/>
              <a:t>, (</a:t>
            </a:r>
            <a:r>
              <a:rPr lang="en-US" sz="2800" dirty="0" err="1" smtClean="0"/>
              <a:t>acciones</a:t>
            </a:r>
            <a:r>
              <a:rPr lang="en-US" sz="2800" dirty="0" smtClean="0"/>
              <a:t> </a:t>
            </a:r>
            <a:r>
              <a:rPr lang="en-US" sz="2800" dirty="0" err="1" smtClean="0"/>
              <a:t>afirmativas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3012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2" descr="corruption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7" r="16077"/>
          <a:stretch>
            <a:fillRect/>
          </a:stretch>
        </p:blipFill>
        <p:spPr>
          <a:xfrm>
            <a:off x="457200" y="1009768"/>
            <a:ext cx="4040188" cy="5116396"/>
          </a:xfrm>
          <a:solidFill>
            <a:schemeClr val="accent1">
              <a:lumMod val="40000"/>
              <a:lumOff val="60000"/>
            </a:schemeClr>
          </a:solidFill>
        </p:spPr>
      </p:pic>
      <p:pic>
        <p:nvPicPr>
          <p:cNvPr id="8" name="Imagen 2" descr="images-1.jpe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89" r="16089"/>
          <a:stretch>
            <a:fillRect/>
          </a:stretch>
        </p:blipFill>
        <p:spPr>
          <a:xfrm>
            <a:off x="4645025" y="1009767"/>
            <a:ext cx="4041775" cy="4758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39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bpsoldan\Mis documentos\Dropbox\CDH\WEBPAGE\Banners, logos cursos, etc\LOGO CDH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1195766" cy="155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bpsoldan\Mis documentos\Dropbox\CDH\WEBPAGE\Banners, logos cursos, etc\logo_fac_CD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99314"/>
            <a:ext cx="2304256" cy="128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87710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002060"/>
                </a:solidFill>
              </a:rPr>
              <a:t>www.cdh.uchile.cl</a:t>
            </a:r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699792" y="1600200"/>
            <a:ext cx="5987008" cy="499715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en-US" sz="3600" dirty="0"/>
          </a:p>
          <a:p>
            <a:pPr marL="0" indent="0" algn="just">
              <a:buNone/>
            </a:pPr>
            <a:r>
              <a:rPr lang="en-US" sz="3600" i="1" dirty="0"/>
              <a:t>“Hay mil </a:t>
            </a:r>
            <a:r>
              <a:rPr lang="en-US" sz="3600" i="1" dirty="0" err="1"/>
              <a:t>podando</a:t>
            </a:r>
            <a:r>
              <a:rPr lang="en-US" sz="3600" i="1" dirty="0"/>
              <a:t> </a:t>
            </a:r>
            <a:r>
              <a:rPr lang="en-US" sz="3600" i="1" dirty="0" err="1"/>
              <a:t>las</a:t>
            </a:r>
            <a:r>
              <a:rPr lang="en-US" sz="3600" i="1" dirty="0"/>
              <a:t> </a:t>
            </a:r>
            <a:r>
              <a:rPr lang="en-US" sz="3600" i="1" dirty="0" err="1"/>
              <a:t>ramas</a:t>
            </a:r>
            <a:r>
              <a:rPr lang="en-US" sz="3600" i="1" dirty="0"/>
              <a:t> del mal </a:t>
            </a:r>
            <a:r>
              <a:rPr lang="en-US" sz="3600" i="1" dirty="0" err="1"/>
              <a:t>por</a:t>
            </a:r>
            <a:r>
              <a:rPr lang="en-US" sz="3600" i="1" dirty="0"/>
              <a:t> </a:t>
            </a:r>
            <a:r>
              <a:rPr lang="en-US" sz="3600" i="1" dirty="0" err="1"/>
              <a:t>uno</a:t>
            </a:r>
            <a:r>
              <a:rPr lang="en-US" sz="3600" i="1" dirty="0"/>
              <a:t> </a:t>
            </a:r>
            <a:r>
              <a:rPr lang="en-US" sz="3600" i="1" dirty="0" err="1"/>
              <a:t>que</a:t>
            </a:r>
            <a:r>
              <a:rPr lang="en-US" sz="3600" i="1" dirty="0"/>
              <a:t> </a:t>
            </a:r>
            <a:r>
              <a:rPr lang="en-US" sz="3600" i="1" dirty="0" err="1"/>
              <a:t>golpea</a:t>
            </a:r>
            <a:r>
              <a:rPr lang="en-US" sz="3600" i="1" dirty="0"/>
              <a:t> en la </a:t>
            </a:r>
            <a:r>
              <a:rPr lang="en-US" sz="3600" i="1" dirty="0" err="1"/>
              <a:t>raíz</a:t>
            </a:r>
            <a:r>
              <a:rPr lang="en-US" sz="3600" i="1" dirty="0" smtClean="0"/>
              <a:t>”.</a:t>
            </a:r>
            <a:endParaRPr lang="en-US" sz="3600" i="1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― Henry David </a:t>
            </a:r>
            <a:r>
              <a:rPr lang="en-US" sz="3600" dirty="0" smtClean="0"/>
              <a:t>Thoreau </a:t>
            </a:r>
            <a:endParaRPr lang="en-US" sz="36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5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bpsoldan\Mis documentos\Dropbox\CDH\WEBPAGE\Banners, logos cursos, etc\LOGO CDH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1195766" cy="155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bpsoldan\Mis documentos\Dropbox\CDH\WEBPAGE\Banners, logos cursos, etc\logo_fac_CD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99314"/>
            <a:ext cx="2304256" cy="128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87710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002060"/>
                </a:solidFill>
              </a:rPr>
              <a:t>www.cdh.uchile.cl</a:t>
            </a:r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CL" sz="3600" b="1" dirty="0" smtClean="0"/>
              <a:t>Interrogantes</a:t>
            </a:r>
            <a:endParaRPr lang="es-CL" sz="3600" b="1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699792" y="1600200"/>
            <a:ext cx="5987008" cy="499715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es-ES_tradnl" sz="2800" dirty="0" smtClean="0"/>
              <a:t>¿</a:t>
            </a:r>
            <a:r>
              <a:rPr lang="es-ES_tradnl" sz="2800" dirty="0"/>
              <a:t>Por qué la necesidad de analizar los actos de corrupción desde la perspectiva de los </a:t>
            </a:r>
            <a:r>
              <a:rPr lang="es-ES_tradnl" sz="2800" dirty="0" smtClean="0"/>
              <a:t>DDHH? </a:t>
            </a:r>
            <a:endParaRPr lang="en-US" sz="2800" dirty="0"/>
          </a:p>
          <a:p>
            <a:pPr marL="0" indent="0" algn="just">
              <a:buNone/>
            </a:pPr>
            <a:endParaRPr lang="en-US" sz="2800" dirty="0"/>
          </a:p>
          <a:p>
            <a:pPr marL="0" indent="0" algn="just">
              <a:buNone/>
            </a:pPr>
            <a:r>
              <a:rPr lang="es-ES_tradnl" sz="2800" dirty="0" smtClean="0"/>
              <a:t>2. 	¿</a:t>
            </a:r>
            <a:r>
              <a:rPr lang="es-ES_tradnl" sz="2800" dirty="0"/>
              <a:t>Cuál es la relación entre la corrupción </a:t>
            </a:r>
            <a:r>
              <a:rPr lang="es-ES_tradnl" sz="2800" dirty="0" smtClean="0"/>
              <a:t>	y los DDHH?</a:t>
            </a:r>
            <a:endParaRPr lang="en-US" sz="2800" dirty="0"/>
          </a:p>
          <a:p>
            <a:pPr marL="0" indent="0" algn="just">
              <a:buNone/>
            </a:pPr>
            <a:endParaRPr lang="en-US" sz="2800" dirty="0"/>
          </a:p>
          <a:p>
            <a:pPr marL="0" indent="0" algn="just">
              <a:buNone/>
            </a:pPr>
            <a:r>
              <a:rPr lang="es-ES_tradnl" sz="2800" dirty="0" smtClean="0"/>
              <a:t>3.   ¿</a:t>
            </a:r>
            <a:r>
              <a:rPr lang="es-ES_tradnl" sz="2800" dirty="0"/>
              <a:t>Cuáles son algunas de las tensiones </a:t>
            </a:r>
            <a:r>
              <a:rPr lang="es-ES_tradnl" sz="2800" dirty="0" smtClean="0"/>
              <a:t>	que existen </a:t>
            </a:r>
            <a:r>
              <a:rPr lang="es-ES_tradnl" sz="2800" dirty="0"/>
              <a:t>entre ambas </a:t>
            </a:r>
            <a:r>
              <a:rPr lang="es-ES_tradnl" sz="2800" dirty="0" smtClean="0"/>
              <a:t>agendas?</a:t>
            </a:r>
          </a:p>
          <a:p>
            <a:pPr marL="0" indent="0" algn="just">
              <a:buNone/>
            </a:pPr>
            <a:endParaRPr lang="es-ES_tradnl" sz="2800" dirty="0"/>
          </a:p>
          <a:p>
            <a:pPr marL="0" indent="0" algn="just">
              <a:buNone/>
            </a:pPr>
            <a:r>
              <a:rPr lang="es-ES_tradnl" sz="2800" dirty="0" smtClean="0"/>
              <a:t>4. 	¿</a:t>
            </a:r>
            <a:r>
              <a:rPr lang="es-ES_tradnl" sz="2800" dirty="0"/>
              <a:t>Qué herramientas presta el DIDH que </a:t>
            </a:r>
            <a:r>
              <a:rPr lang="es-ES_tradnl" sz="2800" dirty="0" smtClean="0"/>
              <a:t>	pueden </a:t>
            </a:r>
            <a:r>
              <a:rPr lang="es-ES_tradnl" sz="2800" dirty="0"/>
              <a:t>ser útiles en la lucha contra la </a:t>
            </a:r>
            <a:r>
              <a:rPr lang="es-ES_tradnl" sz="2800" dirty="0" smtClean="0"/>
              <a:t>	corrupción</a:t>
            </a:r>
            <a:r>
              <a:rPr lang="es-ES_tradnl" sz="2800" dirty="0"/>
              <a:t>?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078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bpsoldan\Mis documentos\Dropbox\CDH\WEBPAGE\Banners, logos cursos, etc\LOGO CDH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1195766" cy="155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bpsoldan\Mis documentos\Dropbox\CDH\WEBPAGE\Banners, logos cursos, etc\logo_fac_CD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99314"/>
            <a:ext cx="2304256" cy="128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87710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002060"/>
                </a:solidFill>
              </a:rPr>
              <a:t>www.cdh.uchile.cl</a:t>
            </a:r>
            <a:endParaRPr lang="es-CL" dirty="0">
              <a:solidFill>
                <a:srgbClr val="002060"/>
              </a:solidFill>
            </a:endParaRPr>
          </a:p>
        </p:txBody>
      </p:sp>
      <p:pic>
        <p:nvPicPr>
          <p:cNvPr id="3" name="Content Placeholder 2" descr="machismo.jpg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8" b="10148"/>
          <a:stretch>
            <a:fillRect/>
          </a:stretch>
        </p:blipFill>
        <p:spPr>
          <a:xfrm>
            <a:off x="2356286" y="1025066"/>
            <a:ext cx="6472140" cy="5101097"/>
          </a:xfr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4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Tragedia</a:t>
            </a:r>
            <a:r>
              <a:rPr lang="en-US" sz="2800" b="1" dirty="0" smtClean="0"/>
              <a:t> de Once, Argentina (2012)</a:t>
            </a:r>
            <a:endParaRPr lang="en-US" sz="28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Content Placeholder 10" descr="TBA.jpg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9" r="16959"/>
          <a:stretch>
            <a:fillRect/>
          </a:stretch>
        </p:blipFill>
        <p:spPr>
          <a:xfrm>
            <a:off x="4645025" y="1535113"/>
            <a:ext cx="4041775" cy="4591050"/>
          </a:xfrm>
        </p:spPr>
      </p:pic>
      <p:pic>
        <p:nvPicPr>
          <p:cNvPr id="12" name="Content Placeholder 11" descr="la-corrupcion-mata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41" r="13841"/>
          <a:stretch>
            <a:fillRect/>
          </a:stretch>
        </p:blipFill>
        <p:spPr>
          <a:xfrm>
            <a:off x="336612" y="1535113"/>
            <a:ext cx="4024049" cy="4591050"/>
          </a:xfrm>
        </p:spPr>
      </p:pic>
    </p:spTree>
    <p:extLst>
      <p:ext uri="{BB962C8B-B14F-4D97-AF65-F5344CB8AC3E}">
        <p14:creationId xmlns:p14="http://schemas.microsoft.com/office/powerpoint/2010/main" val="238880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CL" sz="3100" b="1" dirty="0" smtClean="0"/>
              <a:t>Naturaleza bidireccional de la relación entre corrupción y derechos humanos</a:t>
            </a:r>
            <a:endParaRPr lang="es-CL" sz="3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75448569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94960042"/>
              </p:ext>
            </p:extLst>
          </p:nvPr>
        </p:nvGraphicFramePr>
        <p:xfrm>
          <a:off x="4497388" y="2174875"/>
          <a:ext cx="4407541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2631820"/>
              </p:ext>
            </p:extLst>
          </p:nvPr>
        </p:nvGraphicFramePr>
        <p:xfrm>
          <a:off x="4645024" y="1417638"/>
          <a:ext cx="4259905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74661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929297"/>
              </p:ext>
            </p:extLst>
          </p:nvPr>
        </p:nvGraphicFramePr>
        <p:xfrm>
          <a:off x="1261539" y="1569601"/>
          <a:ext cx="5987008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3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bpsoldan\Mis documentos\Dropbox\CDH\WEBPAGE\Banners, logos cursos, etc\LOGO CDH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1195766" cy="155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bpsoldan\Mis documentos\Dropbox\CDH\WEBPAGE\Banners, logos cursos, etc\logo_fac_CD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99314"/>
            <a:ext cx="2304256" cy="128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87710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002060"/>
                </a:solidFill>
              </a:rPr>
              <a:t>www.cdh.uchile.cl</a:t>
            </a:r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CL" sz="3100" b="1" dirty="0" smtClean="0"/>
              <a:t>Principios compartidos por ambas agenda</a:t>
            </a:r>
            <a:r>
              <a:rPr lang="es-CL" sz="3600" b="1" dirty="0" smtClean="0"/>
              <a:t>s</a:t>
            </a:r>
            <a:endParaRPr lang="es-CL" sz="3600" b="1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699792" y="1600200"/>
            <a:ext cx="5987008" cy="499715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es-ES_tradnl" sz="2800" dirty="0" smtClean="0"/>
          </a:p>
          <a:p>
            <a:pPr marL="514350" indent="-514350">
              <a:buAutoNum type="arabicPeriod"/>
            </a:pPr>
            <a:r>
              <a:rPr lang="es-ES_tradnl" dirty="0" smtClean="0"/>
              <a:t>Transparencia y acceso a la información,</a:t>
            </a:r>
          </a:p>
          <a:p>
            <a:pPr marL="514350" indent="-514350">
              <a:buAutoNum type="arabicPeriod"/>
            </a:pPr>
            <a:r>
              <a:rPr lang="es-ES_tradnl" dirty="0" smtClean="0"/>
              <a:t>Participación,</a:t>
            </a:r>
          </a:p>
          <a:p>
            <a:pPr marL="514350" indent="-514350">
              <a:buAutoNum type="arabicPeriod"/>
            </a:pPr>
            <a:r>
              <a:rPr lang="es-ES_tradnl" dirty="0" smtClean="0"/>
              <a:t>Rendición de cuentas, y</a:t>
            </a:r>
          </a:p>
          <a:p>
            <a:pPr marL="514350" indent="-514350">
              <a:buAutoNum type="arabicPeriod"/>
            </a:pPr>
            <a:r>
              <a:rPr lang="es-ES_tradnl" dirty="0" smtClean="0"/>
              <a:t>No discriminación.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206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 descr="Brasil-protestas-JUN2013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49" r="16649"/>
          <a:stretch>
            <a:fillRect/>
          </a:stretch>
        </p:blipFill>
        <p:spPr>
          <a:xfrm>
            <a:off x="4497388" y="887371"/>
            <a:ext cx="4374984" cy="5391787"/>
          </a:xfr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Content Placeholder 9" descr="protestas-brasil22.jp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96" r="11596"/>
          <a:stretch>
            <a:fillRect/>
          </a:stretch>
        </p:blipFill>
        <p:spPr>
          <a:xfrm>
            <a:off x="334795" y="887371"/>
            <a:ext cx="3932245" cy="5391787"/>
          </a:xfrm>
        </p:spPr>
      </p:pic>
    </p:spTree>
    <p:extLst>
      <p:ext uri="{BB962C8B-B14F-4D97-AF65-F5344CB8AC3E}">
        <p14:creationId xmlns:p14="http://schemas.microsoft.com/office/powerpoint/2010/main" val="80705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Motín</a:t>
            </a:r>
            <a:r>
              <a:rPr lang="en-US" sz="2800" b="1" dirty="0" smtClean="0"/>
              <a:t> en penal de </a:t>
            </a:r>
            <a:r>
              <a:rPr lang="en-US" sz="2800" b="1" dirty="0" err="1" smtClean="0"/>
              <a:t>Apodaca</a:t>
            </a:r>
            <a:r>
              <a:rPr lang="en-US" sz="2800" b="1" dirty="0" smtClean="0"/>
              <a:t>, México (2012)</a:t>
            </a:r>
            <a:endParaRPr lang="en-US" sz="2800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" name="Content Placeholder 26" descr="images_027.jpg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3" r="20353"/>
          <a:stretch>
            <a:fillRect/>
          </a:stretch>
        </p:blipFill>
        <p:spPr>
          <a:xfrm>
            <a:off x="4645025" y="1417638"/>
            <a:ext cx="4200349" cy="4708525"/>
          </a:xfrm>
        </p:spPr>
      </p:pic>
      <p:pic>
        <p:nvPicPr>
          <p:cNvPr id="31" name="Content Placeholder 30" descr="images_045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9" r="15979"/>
          <a:stretch>
            <a:fillRect/>
          </a:stretch>
        </p:blipFill>
        <p:spPr>
          <a:xfrm>
            <a:off x="287286" y="1417638"/>
            <a:ext cx="4210102" cy="4708525"/>
          </a:xfrm>
        </p:spPr>
      </p:pic>
    </p:spTree>
    <p:extLst>
      <p:ext uri="{BB962C8B-B14F-4D97-AF65-F5344CB8AC3E}">
        <p14:creationId xmlns:p14="http://schemas.microsoft.com/office/powerpoint/2010/main" val="96839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4864</TotalTime>
  <Words>311</Words>
  <Application>Microsoft Office PowerPoint</Application>
  <PresentationFormat>Presentación en pantalla (4:3)</PresentationFormat>
  <Paragraphs>66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Office Theme</vt:lpstr>
      <vt:lpstr>Presentación de PowerPoint</vt:lpstr>
      <vt:lpstr>Interrogantes</vt:lpstr>
      <vt:lpstr>Presentación de PowerPoint</vt:lpstr>
      <vt:lpstr>Tragedia de Once, Argentina (2012)</vt:lpstr>
      <vt:lpstr>Naturaleza bidireccional de la relación entre corrupción y derechos humanos</vt:lpstr>
      <vt:lpstr>Presentación de PowerPoint</vt:lpstr>
      <vt:lpstr>Principios compartidos por ambas agendas</vt:lpstr>
      <vt:lpstr>Presentación de PowerPoint</vt:lpstr>
      <vt:lpstr>Motín en penal de Apodaca, México (2012)</vt:lpstr>
      <vt:lpstr>Tensiones entre ambas agendas</vt:lpstr>
      <vt:lpstr>Tensiones entre ambas agendas</vt:lpstr>
      <vt:lpstr>Puntos de entrada del DIDH en materia de corrupción</vt:lpstr>
      <vt:lpstr>Corte IDH, caso Sarayaku (Ecuador)</vt:lpstr>
      <vt:lpstr>Corte IDH, Caso Campo Algodonero (México)</vt:lpstr>
      <vt:lpstr>Presentación de PowerPoint</vt:lpstr>
      <vt:lpstr>Puntos de entrada del DIDH en materia de corrupción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Luisa Bascur</dc:creator>
  <cp:lastModifiedBy>Mariella Zapata Tipian</cp:lastModifiedBy>
  <cp:revision>41</cp:revision>
  <dcterms:created xsi:type="dcterms:W3CDTF">2013-09-21T00:38:47Z</dcterms:created>
  <dcterms:modified xsi:type="dcterms:W3CDTF">2013-09-27T16:05:47Z</dcterms:modified>
</cp:coreProperties>
</file>